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65" r:id="rId2"/>
    <p:sldId id="268" r:id="rId3"/>
    <p:sldId id="261" r:id="rId4"/>
    <p:sldId id="259" r:id="rId5"/>
    <p:sldId id="262" r:id="rId6"/>
    <p:sldId id="260" r:id="rId7"/>
    <p:sldId id="263" r:id="rId8"/>
    <p:sldId id="264" r:id="rId9"/>
    <p:sldId id="266" r:id="rId10"/>
    <p:sldId id="267" r:id="rId11"/>
    <p:sldId id="25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C2E"/>
    <a:srgbClr val="ED1111"/>
    <a:srgbClr val="0306A1"/>
    <a:srgbClr val="DB2E2E"/>
    <a:srgbClr val="F7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0B697-CA62-91F0-6C91-FFCEFB83E05D}" v="15" dt="2025-05-02T18:09:18.478"/>
    <p1510:client id="{68E95C09-8A27-E104-D441-1A8B0CF3B428}" v="1438" dt="2025-05-01T14:15:22.872"/>
    <p1510:client id="{B177268C-13B9-4473-873F-F3B62D54B88D}" v="716" dt="2025-05-01T12:08:41.222"/>
    <p1510:client id="{C4659E65-4A6F-3704-B6BE-F53F37F1D884}" v="17" dt="2025-05-01T18:12:45.777"/>
    <p1510:client id="{CC899536-4555-82BE-3B97-B5AC62919EEC}" v="63" dt="2025-05-02T07:18:43.708"/>
    <p1510:client id="{FF5BCBB8-CB0C-60AE-1B90-81CEE8C2D0AC}" v="60" dt="2025-05-02T07:34:47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4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6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0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0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2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6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86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7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8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57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1AE9F-C2ED-F22E-69F1-1314F0ED1277}"/>
              </a:ext>
            </a:extLst>
          </p:cNvPr>
          <p:cNvSpPr txBox="1"/>
          <p:nvPr/>
        </p:nvSpPr>
        <p:spPr>
          <a:xfrm>
            <a:off x="4118042" y="3680298"/>
            <a:ext cx="6533744" cy="9403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98F8F-8BDF-A2A4-27D1-751842D43DBF}"/>
              </a:ext>
            </a:extLst>
          </p:cNvPr>
          <p:cNvSpPr txBox="1"/>
          <p:nvPr/>
        </p:nvSpPr>
        <p:spPr>
          <a:xfrm>
            <a:off x="4327890" y="287242"/>
            <a:ext cx="3538971" cy="461665"/>
          </a:xfrm>
          <a:prstGeom prst="rect">
            <a:avLst/>
          </a:prstGeom>
          <a:noFill/>
          <a:ln>
            <a:solidFill>
              <a:srgbClr val="DB2E2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Zomato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0079F-103F-5A48-7639-3CEB9B53B00F}"/>
              </a:ext>
            </a:extLst>
          </p:cNvPr>
          <p:cNvSpPr txBox="1"/>
          <p:nvPr/>
        </p:nvSpPr>
        <p:spPr>
          <a:xfrm>
            <a:off x="2568346" y="936057"/>
            <a:ext cx="7069376" cy="400110"/>
          </a:xfrm>
          <a:prstGeom prst="rect">
            <a:avLst/>
          </a:prstGeom>
          <a:noFill/>
          <a:ln>
            <a:solidFill>
              <a:srgbClr val="DB2E2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Exploring Restaurant Trends Across Countries and Cities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545A4-0552-4BEE-01D4-4AC2D4525546}"/>
              </a:ext>
            </a:extLst>
          </p:cNvPr>
          <p:cNvSpPr txBox="1"/>
          <p:nvPr/>
        </p:nvSpPr>
        <p:spPr>
          <a:xfrm>
            <a:off x="542363" y="3541723"/>
            <a:ext cx="4549362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Objectives:</a:t>
            </a:r>
          </a:p>
          <a:p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To analyze restaurant data from Zomato to uncover key insights into global dining patterns, customer ratings, cuisine popularity, and market presence across countries and cities.</a:t>
            </a:r>
            <a:endParaRPr lang="en-US" sz="140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Key Focus Areas: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Country-wise and city-wise restaurant distribution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Popular cuisines and average ratings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Pricing trends and online delivery availability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Top-performing and underperforming regions</a:t>
            </a:r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D2ACF-F752-F00E-EC88-D3C8EE678D86}"/>
              </a:ext>
            </a:extLst>
          </p:cNvPr>
          <p:cNvSpPr txBox="1"/>
          <p:nvPr/>
        </p:nvSpPr>
        <p:spPr>
          <a:xfrm>
            <a:off x="8821580" y="3283687"/>
            <a:ext cx="337042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Group Members:</a:t>
            </a:r>
          </a:p>
          <a:p>
            <a:endParaRPr lang="en-US" sz="1400" b="1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err="1">
                <a:solidFill>
                  <a:srgbClr val="000000"/>
                </a:solidFill>
              </a:rPr>
              <a:t>Simanchala</a:t>
            </a:r>
            <a:r>
              <a:rPr lang="en-US" sz="1400" dirty="0">
                <a:solidFill>
                  <a:srgbClr val="000000"/>
                </a:solidFill>
              </a:rPr>
              <a:t> Sahu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Mahesh Manik Bantu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err="1">
                <a:solidFill>
                  <a:srgbClr val="000000"/>
                </a:solidFill>
              </a:rPr>
              <a:t>Yashvit</a:t>
            </a:r>
            <a:r>
              <a:rPr lang="en-US" sz="1400" dirty="0">
                <a:solidFill>
                  <a:srgbClr val="000000"/>
                </a:solidFill>
              </a:rPr>
              <a:t> Jain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Lokesh Mahesh Patil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Rishi Madhavi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Ananta </a:t>
            </a:r>
            <a:r>
              <a:rPr lang="en-US" sz="1400" err="1">
                <a:solidFill>
                  <a:srgbClr val="000000"/>
                </a:solidFill>
              </a:rPr>
              <a:t>Dhuraji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err="1">
                <a:solidFill>
                  <a:srgbClr val="000000"/>
                </a:solidFill>
              </a:rPr>
              <a:t>Mhaske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9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AD9D2-1CB3-382D-1575-51ED22EF0F61}"/>
              </a:ext>
            </a:extLst>
          </p:cNvPr>
          <p:cNvSpPr txBox="1"/>
          <p:nvPr/>
        </p:nvSpPr>
        <p:spPr>
          <a:xfrm>
            <a:off x="5518580" y="277831"/>
            <a:ext cx="3738393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Power-BI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FE2AD-DD77-0722-C73A-ADB8A9D2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76" y="1035698"/>
            <a:ext cx="8945221" cy="44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9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5AD79-F465-959F-0DCF-54086039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508" y="1319932"/>
            <a:ext cx="8257439" cy="446254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E5F81C-F77A-9BE6-515E-16760E63E552}"/>
              </a:ext>
            </a:extLst>
          </p:cNvPr>
          <p:cNvSpPr txBox="1"/>
          <p:nvPr/>
        </p:nvSpPr>
        <p:spPr>
          <a:xfrm>
            <a:off x="5605197" y="647827"/>
            <a:ext cx="3738393" cy="523220"/>
          </a:xfrm>
          <a:prstGeom prst="rect">
            <a:avLst/>
          </a:prstGeom>
          <a:noFill/>
          <a:ln w="28575">
            <a:solidFill>
              <a:srgbClr val="DB2E2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169696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6B6F7-1903-2CF3-13ED-173EF1CFAD8C}"/>
              </a:ext>
            </a:extLst>
          </p:cNvPr>
          <p:cNvSpPr txBox="1"/>
          <p:nvPr/>
        </p:nvSpPr>
        <p:spPr>
          <a:xfrm>
            <a:off x="5133589" y="1574614"/>
            <a:ext cx="5820139" cy="1200329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dirty="0">
                <a:latin typeface="Comic Sans MS"/>
                <a:cs typeface="Angsana New"/>
              </a:rPr>
              <a:t>THANK YOU!</a:t>
            </a:r>
            <a:r>
              <a:rPr lang="en-US" sz="7200" dirty="0">
                <a:latin typeface="Comic Sans MS"/>
              </a:rPr>
              <a:t> </a:t>
            </a:r>
          </a:p>
        </p:txBody>
      </p:sp>
      <p:pic>
        <p:nvPicPr>
          <p:cNvPr id="3" name="Picture 2" descr="A person on a scooter&#10;&#10;AI-generated content may be incorrect.">
            <a:extLst>
              <a:ext uri="{FF2B5EF4-FFF2-40B4-BE49-F238E27FC236}">
                <a16:creationId xmlns:a16="http://schemas.microsoft.com/office/drawing/2014/main" id="{F3716F39-753F-D148-3D12-E509ACD0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339" y="2305410"/>
            <a:ext cx="2128569" cy="25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D0E389-C4F2-9C44-1A29-29504F8D277E}"/>
              </a:ext>
            </a:extLst>
          </p:cNvPr>
          <p:cNvSpPr txBox="1"/>
          <p:nvPr/>
        </p:nvSpPr>
        <p:spPr>
          <a:xfrm>
            <a:off x="3460596" y="440802"/>
            <a:ext cx="1705794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Data Set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423DD-88E3-F54C-7E40-C540AB65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53" y="985817"/>
            <a:ext cx="7763069" cy="267322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60E2A-118E-EA23-2F57-2B4BC8385334}"/>
              </a:ext>
            </a:extLst>
          </p:cNvPr>
          <p:cNvSpPr txBox="1"/>
          <p:nvPr/>
        </p:nvSpPr>
        <p:spPr>
          <a:xfrm>
            <a:off x="439595" y="3782712"/>
            <a:ext cx="11010121" cy="2031325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Data Insight: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This </a:t>
            </a:r>
            <a:r>
              <a:rPr lang="en-US" sz="1400" dirty="0">
                <a:solidFill>
                  <a:srgbClr val="ED1111"/>
                </a:solidFill>
              </a:rPr>
              <a:t>Zomato dataset 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contains detailed information about restaurants, particularly focusing on their </a:t>
            </a:r>
            <a:r>
              <a:rPr lang="en-US" sz="1400" dirty="0">
                <a:solidFill>
                  <a:srgbClr val="0306A1"/>
                </a:solidFill>
              </a:rPr>
              <a:t>location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0306A1"/>
                </a:solidFill>
              </a:rPr>
              <a:t>cuisine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0306A1"/>
                </a:solidFill>
              </a:rPr>
              <a:t>locality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and </a:t>
            </a:r>
            <a:r>
              <a:rPr lang="en-US" sz="1400" dirty="0">
                <a:solidFill>
                  <a:srgbClr val="0306A1"/>
                </a:solidFill>
              </a:rPr>
              <a:t>operational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400" dirty="0">
                <a:solidFill>
                  <a:srgbClr val="0306A1"/>
                </a:solidFill>
              </a:rPr>
              <a:t>data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Each record includes </a:t>
            </a:r>
            <a:r>
              <a:rPr lang="en-US" sz="1400" dirty="0">
                <a:solidFill>
                  <a:srgbClr val="ED1111"/>
                </a:solidFill>
              </a:rPr>
              <a:t>attributes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 such as </a:t>
            </a:r>
            <a:r>
              <a:rPr lang="en-US" sz="1400" dirty="0">
                <a:solidFill>
                  <a:srgbClr val="0306A1"/>
                </a:solidFill>
              </a:rPr>
              <a:t>restaurant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400" dirty="0">
                <a:solidFill>
                  <a:srgbClr val="0306A1"/>
                </a:solidFill>
              </a:rPr>
              <a:t>name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0306A1"/>
                </a:solidFill>
              </a:rPr>
              <a:t>address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0306A1"/>
                </a:solidFill>
              </a:rPr>
              <a:t>city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0306A1"/>
                </a:solidFill>
              </a:rPr>
              <a:t>locality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0306A1"/>
                </a:solidFill>
              </a:rPr>
              <a:t>coordinates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and </a:t>
            </a:r>
            <a:r>
              <a:rPr lang="en-US" sz="1400" dirty="0">
                <a:solidFill>
                  <a:srgbClr val="0306A1"/>
                </a:solidFill>
              </a:rPr>
              <a:t>opening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400" dirty="0">
                <a:solidFill>
                  <a:srgbClr val="0306A1"/>
                </a:solidFill>
              </a:rPr>
              <a:t>dates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alongside </a:t>
            </a:r>
            <a:r>
              <a:rPr lang="en-US" sz="1400" dirty="0">
                <a:solidFill>
                  <a:srgbClr val="ED1111"/>
                </a:solidFill>
              </a:rPr>
              <a:t>time-based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400" dirty="0">
                <a:solidFill>
                  <a:srgbClr val="ED1111"/>
                </a:solidFill>
              </a:rPr>
              <a:t>fields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 like </a:t>
            </a:r>
            <a:r>
              <a:rPr lang="en-US" sz="1400" dirty="0">
                <a:solidFill>
                  <a:srgbClr val="E8BC2E"/>
                </a:solidFill>
              </a:rPr>
              <a:t>weekday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E8BC2E"/>
                </a:solidFill>
              </a:rPr>
              <a:t>month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, and </a:t>
            </a:r>
            <a:r>
              <a:rPr lang="en-US" sz="1400" dirty="0">
                <a:solidFill>
                  <a:srgbClr val="E8BC2E"/>
                </a:solidFill>
              </a:rPr>
              <a:t>financial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400" dirty="0">
                <a:solidFill>
                  <a:srgbClr val="E8BC2E"/>
                </a:solidFill>
              </a:rPr>
              <a:t>quarter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>
                  <a:lumMod val="1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It's ideal for analyzing restaurant trends over time and across regions.</a:t>
            </a:r>
          </a:p>
        </p:txBody>
      </p:sp>
    </p:spTree>
    <p:extLst>
      <p:ext uri="{BB962C8B-B14F-4D97-AF65-F5344CB8AC3E}">
        <p14:creationId xmlns:p14="http://schemas.microsoft.com/office/powerpoint/2010/main" val="182456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4446B-C801-F5AD-338A-3012FEF6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56" y="850445"/>
            <a:ext cx="7369834" cy="3303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492D74-49F7-A104-A308-033A73832DBB}"/>
              </a:ext>
            </a:extLst>
          </p:cNvPr>
          <p:cNvSpPr txBox="1"/>
          <p:nvPr/>
        </p:nvSpPr>
        <p:spPr>
          <a:xfrm>
            <a:off x="3698496" y="301286"/>
            <a:ext cx="1812186" cy="369332"/>
          </a:xfrm>
          <a:prstGeom prst="rect">
            <a:avLst/>
          </a:prstGeom>
          <a:noFill/>
          <a:ln w="28575">
            <a:solidFill>
              <a:srgbClr val="E8BC2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Price Buckets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82D81-CDEA-FFC4-4970-FE3E77E3E893}"/>
              </a:ext>
            </a:extLst>
          </p:cNvPr>
          <p:cNvSpPr txBox="1"/>
          <p:nvPr/>
        </p:nvSpPr>
        <p:spPr>
          <a:xfrm>
            <a:off x="1461867" y="4225146"/>
            <a:ext cx="6285444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Most restaurants fall under </a:t>
            </a:r>
            <a:r>
              <a:rPr lang="en-US" sz="1400" b="1" dirty="0">
                <a:ea typeface="+mn-lt"/>
                <a:cs typeface="+mn-lt"/>
              </a:rPr>
              <a:t>budget-friendly</a:t>
            </a:r>
            <a:r>
              <a:rPr lang="en-US" sz="1400" dirty="0">
                <a:ea typeface="+mn-lt"/>
                <a:cs typeface="+mn-lt"/>
              </a:rPr>
              <a:t> segment:</a:t>
            </a:r>
            <a:endParaRPr lang="en-US" sz="1400" dirty="0"/>
          </a:p>
          <a:p>
            <a:pPr marL="742950" lvl="1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₹</a:t>
            </a:r>
            <a:r>
              <a:rPr lang="en-US" sz="14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0–₹500</a:t>
            </a:r>
            <a:r>
              <a:rPr lang="en-US" sz="1400" dirty="0">
                <a:solidFill>
                  <a:srgbClr val="0306A1"/>
                </a:solidFill>
                <a:ea typeface="+mn-lt"/>
                <a:cs typeface="+mn-lt"/>
              </a:rPr>
              <a:t>: </a:t>
            </a: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6,074</a:t>
            </a:r>
            <a:r>
              <a:rPr lang="en-US" sz="1400" dirty="0">
                <a:ea typeface="+mn-lt"/>
                <a:cs typeface="+mn-lt"/>
              </a:rPr>
              <a:t> restaurants</a:t>
            </a:r>
            <a:endParaRPr lang="en-US" sz="1400" dirty="0"/>
          </a:p>
          <a:p>
            <a:pPr marL="742950" lvl="1" indent="-285750">
              <a:buFont typeface="Arial"/>
              <a:buChar char="•"/>
            </a:pPr>
            <a:endParaRPr lang="en-US" sz="14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₹</a:t>
            </a:r>
            <a:r>
              <a:rPr lang="en-US" sz="14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chemeClr val="tx2">
                    <a:lumMod val="25000"/>
                  </a:schemeClr>
                </a:solidFill>
                <a:ea typeface="+mn-lt"/>
                <a:cs typeface="+mn-lt"/>
              </a:rPr>
              <a:t>501–₹1000</a:t>
            </a:r>
            <a:r>
              <a:rPr lang="en-US" sz="1400" dirty="0">
                <a:solidFill>
                  <a:schemeClr val="tx2">
                    <a:lumMod val="2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1400" b="1" dirty="0">
                <a:solidFill>
                  <a:schemeClr val="tx2">
                    <a:lumMod val="25000"/>
                  </a:schemeClr>
                </a:solidFill>
                <a:ea typeface="+mn-lt"/>
                <a:cs typeface="+mn-lt"/>
              </a:rPr>
              <a:t>2,302</a:t>
            </a:r>
            <a:endParaRPr lang="en-US" sz="1400" b="1" dirty="0">
              <a:solidFill>
                <a:schemeClr val="tx2">
                  <a:lumMod val="25000"/>
                </a:schemeClr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14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Higher price ranges </a:t>
            </a:r>
            <a:r>
              <a:rPr lang="en-US" sz="1400" b="1" dirty="0">
                <a:solidFill>
                  <a:srgbClr val="92D050"/>
                </a:solidFill>
                <a:ea typeface="+mn-lt"/>
                <a:cs typeface="+mn-lt"/>
              </a:rPr>
              <a:t>(₹1000+) have significantly fewer listings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.</a:t>
            </a:r>
            <a:endParaRPr lang="en-US" sz="1400" b="1" dirty="0">
              <a:solidFill>
                <a:srgbClr val="C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b="1" dirty="0">
              <a:solidFill>
                <a:srgbClr val="C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Chart dynamically updates by </a:t>
            </a:r>
            <a:r>
              <a:rPr lang="en-US" sz="1400" b="1" dirty="0">
                <a:ea typeface="+mn-lt"/>
                <a:cs typeface="+mn-lt"/>
              </a:rPr>
              <a:t>country and year</a:t>
            </a:r>
            <a:r>
              <a:rPr lang="en-US" sz="1400" dirty="0">
                <a:ea typeface="+mn-lt"/>
                <a:cs typeface="+mn-lt"/>
              </a:rPr>
              <a:t> selection.</a:t>
            </a:r>
            <a:endParaRPr lang="en-US" sz="14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60259-FA80-9C2A-0C5E-186E6DB1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4E75-1761-4A63-AD28-71B9376495C8}" type="datetime1">
              <a:rPr lang="en-US"/>
              <a:t>5/2/2025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E4012-E17A-51B6-2306-2ABF9660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FD966-CFDC-2E87-1ED1-2C455B0E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2BAC1-7859-FDF6-67F6-02D29DEB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855" b="298"/>
          <a:stretch/>
        </p:blipFill>
        <p:spPr>
          <a:xfrm>
            <a:off x="134159" y="641409"/>
            <a:ext cx="5940586" cy="2972892"/>
          </a:xfrm>
          <a:prstGeom prst="rect">
            <a:avLst/>
          </a:prstGeom>
          <a:ln>
            <a:solidFill>
              <a:srgbClr val="DB2E2E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F0BD4-5347-43C2-CD8A-4AC2D0E263A0}"/>
              </a:ext>
            </a:extLst>
          </p:cNvPr>
          <p:cNvSpPr txBox="1"/>
          <p:nvPr/>
        </p:nvSpPr>
        <p:spPr>
          <a:xfrm>
            <a:off x="6243288" y="636756"/>
            <a:ext cx="5730175" cy="2954655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Map Insight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This heat map visualizes the geographic distribution of Zomato-listed restaurants across several countries.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India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stands out with the</a:t>
            </a:r>
            <a:r>
              <a:rPr lang="en-US" sz="1400" dirty="0">
                <a:solidFill>
                  <a:srgbClr val="E8BC2E"/>
                </a:solidFill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highest count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of restaurants listed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(~8,652), shown in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dark blue</a:t>
            </a:r>
            <a:r>
              <a:rPr lang="en-US" sz="1400" dirty="0">
                <a:solidFill>
                  <a:srgbClr val="0306A1"/>
                </a:solidFill>
                <a:ea typeface="+mn-lt"/>
                <a:cs typeface="+mn-lt"/>
              </a:rPr>
              <a:t>.</a:t>
            </a:r>
            <a:endParaRPr lang="en-US" sz="1400">
              <a:solidFill>
                <a:srgbClr val="0306A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0306A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Other countries like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Australia</a:t>
            </a:r>
            <a:r>
              <a:rPr lang="en-US" sz="1400" dirty="0">
                <a:solidFill>
                  <a:srgbClr val="C00000"/>
                </a:solidFill>
                <a:ea typeface="+mn-lt"/>
                <a:cs typeface="+mn-lt"/>
              </a:rPr>
              <a:t>,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South Africa</a:t>
            </a:r>
            <a:r>
              <a:rPr lang="en-US" sz="1400" dirty="0">
                <a:solidFill>
                  <a:srgbClr val="C00000"/>
                </a:solidFill>
                <a:ea typeface="+mn-lt"/>
                <a:cs typeface="+mn-lt"/>
              </a:rPr>
              <a:t>,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Turkey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and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Indonesia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show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moderate coverage.</a:t>
            </a:r>
            <a:endParaRPr lang="en-US" sz="1400" b="1">
              <a:solidFill>
                <a:srgbClr val="C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F75454"/>
                </a:solidFill>
                <a:ea typeface="+mn-lt"/>
                <a:cs typeface="+mn-lt"/>
              </a:rPr>
              <a:t>Philippines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and a few other Southeast Asian countries are also visible with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F75454"/>
                </a:solidFill>
                <a:ea typeface="+mn-lt"/>
                <a:cs typeface="+mn-lt"/>
              </a:rPr>
              <a:t>lighter red tones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indicating fewer listings.</a:t>
            </a:r>
            <a:endParaRPr lang="en-US" sz="1400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ED7FD-119E-7026-8AA0-507F454A1B79}"/>
              </a:ext>
            </a:extLst>
          </p:cNvPr>
          <p:cNvSpPr txBox="1"/>
          <p:nvPr/>
        </p:nvSpPr>
        <p:spPr>
          <a:xfrm>
            <a:off x="5242624" y="129077"/>
            <a:ext cx="1705794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Country Map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B6828-F392-65C1-8F65-A4D7ECD6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60" y="4250126"/>
            <a:ext cx="6402058" cy="2440919"/>
          </a:xfrm>
          <a:prstGeom prst="rect">
            <a:avLst/>
          </a:prstGeom>
          <a:ln>
            <a:solidFill>
              <a:srgbClr val="DB2E2E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A57794-F24B-7D01-6529-59807D8BE8E0}"/>
              </a:ext>
            </a:extLst>
          </p:cNvPr>
          <p:cNvSpPr txBox="1"/>
          <p:nvPr/>
        </p:nvSpPr>
        <p:spPr>
          <a:xfrm>
            <a:off x="4466566" y="3704850"/>
            <a:ext cx="3271554" cy="3837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Restaurant Opening Trends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2478A-82E0-383F-7238-E70EA2731590}"/>
              </a:ext>
            </a:extLst>
          </p:cNvPr>
          <p:cNvSpPr txBox="1"/>
          <p:nvPr/>
        </p:nvSpPr>
        <p:spPr>
          <a:xfrm>
            <a:off x="388470" y="4360004"/>
            <a:ext cx="4978794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📊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Insights – Restaurant Opening Trends: </a:t>
            </a:r>
          </a:p>
          <a:p>
            <a:endParaRPr lang="en-US" sz="14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Growth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from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Q1 to Q3</a:t>
            </a:r>
            <a:r>
              <a:rPr lang="en-US" sz="1400" dirty="0">
                <a:solidFill>
                  <a:srgbClr val="0306A1"/>
                </a:solidFill>
                <a:ea typeface="+mn-lt"/>
                <a:cs typeface="+mn-lt"/>
              </a:rPr>
              <a:t>,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peaking at 2,460 in Q3.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Slight dip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Q4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(to 2,369), possibly due to seasonal or budget factors.</a:t>
            </a:r>
            <a:endParaRPr lang="en-US" sz="1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Overall trend shows </a:t>
            </a: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stable and consistent growth throughout the year.</a:t>
            </a:r>
            <a:endParaRPr lang="en-US" sz="1400" b="1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38D34-577F-5164-6B75-7A16D4282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62" y="5693434"/>
            <a:ext cx="1782793" cy="17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5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3280FB-9579-F978-0AF5-FA8A5156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18" t="406" r="32883" b="15854"/>
          <a:stretch/>
        </p:blipFill>
        <p:spPr>
          <a:xfrm>
            <a:off x="2070339" y="219705"/>
            <a:ext cx="3140117" cy="2969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30E919-D26E-09D8-E90A-55D2B6A5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11" r="34748" b="20334"/>
          <a:stretch/>
        </p:blipFill>
        <p:spPr>
          <a:xfrm>
            <a:off x="2069526" y="3713403"/>
            <a:ext cx="3148577" cy="2951822"/>
          </a:xfrm>
          <a:prstGeom prst="rect">
            <a:avLst/>
          </a:prstGeom>
        </p:spPr>
      </p:pic>
      <p:sp>
        <p:nvSpPr>
          <p:cNvPr id="4" name="Cube 3">
            <a:extLst>
              <a:ext uri="{FF2B5EF4-FFF2-40B4-BE49-F238E27FC236}">
                <a16:creationId xmlns:a16="http://schemas.microsoft.com/office/drawing/2014/main" id="{FD73F728-4261-0212-63ED-8DF3D9BAE4AB}"/>
              </a:ext>
            </a:extLst>
          </p:cNvPr>
          <p:cNvSpPr/>
          <p:nvPr/>
        </p:nvSpPr>
        <p:spPr>
          <a:xfrm>
            <a:off x="-3365" y="3325452"/>
            <a:ext cx="12143361" cy="210765"/>
          </a:xfrm>
          <a:prstGeom prst="cube">
            <a:avLst/>
          </a:prstGeom>
          <a:solidFill>
            <a:srgbClr val="E8BC2E"/>
          </a:solidFill>
          <a:ln>
            <a:solidFill>
              <a:srgbClr val="E8BC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5872-4A45-0D80-17B5-EE939CCE340A}"/>
              </a:ext>
            </a:extLst>
          </p:cNvPr>
          <p:cNvSpPr txBox="1"/>
          <p:nvPr/>
        </p:nvSpPr>
        <p:spPr>
          <a:xfrm>
            <a:off x="148973" y="1391237"/>
            <a:ext cx="1723143" cy="64633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 Online Delivery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56BBE-08EE-F554-8DE6-CA3E8EBA1759}"/>
              </a:ext>
            </a:extLst>
          </p:cNvPr>
          <p:cNvSpPr txBox="1"/>
          <p:nvPr/>
        </p:nvSpPr>
        <p:spPr>
          <a:xfrm>
            <a:off x="153562" y="4871783"/>
            <a:ext cx="1723753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Has Table Booking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84CAB-EF78-D71A-95C3-52C71B448749}"/>
              </a:ext>
            </a:extLst>
          </p:cNvPr>
          <p:cNvSpPr txBox="1"/>
          <p:nvPr/>
        </p:nvSpPr>
        <p:spPr>
          <a:xfrm>
            <a:off x="5442900" y="3781856"/>
            <a:ext cx="6254151" cy="289310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ea typeface="+mn-lt"/>
                <a:cs typeface="+mn-lt"/>
              </a:rPr>
              <a:t>Insights:</a:t>
            </a:r>
          </a:p>
          <a:p>
            <a:endParaRPr lang="en-US" sz="14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This Donut Chart shows the percentage of restaurants that do or do not offer table booking.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Two segments: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Yes (12.12%)</a:t>
            </a:r>
            <a:r>
              <a:rPr lang="en-US" sz="1400" dirty="0">
                <a:solidFill>
                  <a:srgbClr val="0306A1"/>
                </a:solidFill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</a:rPr>
              <a:t>– Blue section: restaurants that offer table booking.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92D050"/>
                </a:solidFill>
                <a:ea typeface="+mn-lt"/>
                <a:cs typeface="+mn-lt"/>
              </a:rPr>
              <a:t>No (87.88%)</a:t>
            </a:r>
            <a:r>
              <a:rPr lang="en-US" sz="1400" dirty="0">
                <a:solidFill>
                  <a:srgbClr val="92D050"/>
                </a:solidFill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</a:rPr>
              <a:t>– Red section: restaurants that do not.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Only a small portion of restaurants allow table booking. It’s a less common service.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A48D9-93ED-B406-4697-DF80D3D03C01}"/>
              </a:ext>
            </a:extLst>
          </p:cNvPr>
          <p:cNvSpPr txBox="1"/>
          <p:nvPr/>
        </p:nvSpPr>
        <p:spPr>
          <a:xfrm>
            <a:off x="5448407" y="381459"/>
            <a:ext cx="6253538" cy="267765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ea typeface="+mn-lt"/>
                <a:cs typeface="+mn-lt"/>
              </a:rPr>
              <a:t>Insights:</a:t>
            </a:r>
          </a:p>
          <a:p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Shows the percentage of restaurants that offer online delivery.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Two segments: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Yes (25.66%)</a:t>
            </a:r>
            <a:r>
              <a:rPr lang="en-US" sz="1400" dirty="0">
                <a:ea typeface="+mn-lt"/>
                <a:cs typeface="+mn-lt"/>
              </a:rPr>
              <a:t> – Blue section: restaurants with online delivery.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92D050"/>
                </a:solidFill>
                <a:ea typeface="+mn-lt"/>
                <a:cs typeface="+mn-lt"/>
              </a:rPr>
              <a:t>No (74.34%)</a:t>
            </a:r>
            <a:r>
              <a:rPr lang="en-US" sz="1400" dirty="0">
                <a:solidFill>
                  <a:srgbClr val="92D050"/>
                </a:solidFill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</a:rPr>
              <a:t>– Red section: restaurants without it.</a:t>
            </a:r>
            <a:endParaRPr lang="en-US" sz="1400" dirty="0"/>
          </a:p>
          <a:p>
            <a:pPr marL="285750" indent="-285750" algn="l">
              <a:buFont typeface="Arial"/>
              <a:buChar char="•"/>
            </a:pP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More restaurants offer online delivery than table booking, but still not the majority.</a:t>
            </a:r>
          </a:p>
          <a:p>
            <a:endParaRPr lang="en-US" sz="1400" dirty="0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4C3C1D1-691D-1ABD-04DD-3B99AEB7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226" y="5520904"/>
            <a:ext cx="1984077" cy="19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4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85E7A-7B7A-A141-B971-1791BF7F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542" b="-284"/>
          <a:stretch/>
        </p:blipFill>
        <p:spPr>
          <a:xfrm>
            <a:off x="297162" y="650935"/>
            <a:ext cx="5818733" cy="3270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B8DD5-CBE0-4631-D4F4-4726E8793D67}"/>
              </a:ext>
            </a:extLst>
          </p:cNvPr>
          <p:cNvSpPr txBox="1"/>
          <p:nvPr/>
        </p:nvSpPr>
        <p:spPr>
          <a:xfrm>
            <a:off x="1167760" y="120450"/>
            <a:ext cx="4065918" cy="369332"/>
          </a:xfrm>
          <a:prstGeom prst="rect">
            <a:avLst/>
          </a:prstGeom>
          <a:noFill/>
          <a:ln w="28575">
            <a:solidFill>
              <a:srgbClr val="E8BC2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Top 3 Leading Cities for Restaurants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B47E2-B74A-CC58-5454-FC36F54F3BC3}"/>
              </a:ext>
            </a:extLst>
          </p:cNvPr>
          <p:cNvSpPr txBox="1"/>
          <p:nvPr/>
        </p:nvSpPr>
        <p:spPr>
          <a:xfrm>
            <a:off x="132498" y="4064565"/>
            <a:ext cx="5838051" cy="2585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 </a:t>
            </a:r>
            <a:r>
              <a:rPr lang="en-US" sz="1400" b="1" dirty="0">
                <a:solidFill>
                  <a:schemeClr val="bg1"/>
                </a:solidFill>
              </a:rPr>
              <a:t>Insights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City rankings update by selected country, showing Zomato’s strongest urban markets per region.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In the current view, </a:t>
            </a: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New Delhi</a:t>
            </a:r>
            <a:r>
              <a:rPr lang="en-US" sz="1400" dirty="0">
                <a:solidFill>
                  <a:srgbClr val="0306A1"/>
                </a:solidFill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leads, followed by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F75454"/>
                </a:solidFill>
                <a:ea typeface="+mn-lt"/>
                <a:cs typeface="+mn-lt"/>
              </a:rPr>
              <a:t>Gurgaon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and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Noida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— highlighting India's NCR as a restaurant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Hotspot.</a:t>
            </a:r>
            <a:endParaRPr lang="en-US" sz="1400" b="1" dirty="0">
              <a:solidFill>
                <a:srgbClr val="0306A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Smaller cities like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Faridabad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and others appear with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lesser counts,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showing a concentrated presence in metros.</a:t>
            </a:r>
            <a:endParaRPr lang="en-US" sz="140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6F0F-460B-B91E-4DB5-64F63F26E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72" y="655787"/>
            <a:ext cx="5487299" cy="328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63EAF-0349-D413-9959-9D7844D6161B}"/>
              </a:ext>
            </a:extLst>
          </p:cNvPr>
          <p:cNvSpPr txBox="1"/>
          <p:nvPr/>
        </p:nvSpPr>
        <p:spPr>
          <a:xfrm>
            <a:off x="6457688" y="4059772"/>
            <a:ext cx="5482565" cy="27064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Insights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This pie chart shows % of restaurants by rating:</a:t>
            </a:r>
            <a:b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400" dirty="0">
                <a:solidFill>
                  <a:srgbClr val="0306A1"/>
                </a:solidFill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Excellent (4.0+)</a:t>
            </a:r>
            <a:r>
              <a:rPr lang="en-US" sz="1400" b="1" dirty="0">
                <a:ea typeface="+mn-lt"/>
                <a:cs typeface="+mn-lt"/>
              </a:rPr>
              <a:t>, </a:t>
            </a:r>
            <a:r>
              <a:rPr lang="en-US" sz="14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F75454"/>
                </a:solidFill>
                <a:ea typeface="+mn-lt"/>
                <a:cs typeface="+mn-lt"/>
              </a:rPr>
              <a:t>Good (3.0–3.9)</a:t>
            </a:r>
            <a:r>
              <a:rPr lang="en-US" sz="1400" b="1" dirty="0">
                <a:ea typeface="+mn-lt"/>
                <a:cs typeface="+mn-lt"/>
              </a:rPr>
              <a:t>, </a:t>
            </a:r>
            <a:r>
              <a:rPr lang="en-US" sz="14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Poor (&lt;3.0)</a:t>
            </a:r>
            <a:endParaRPr lang="en-US" sz="1400" dirty="0">
              <a:solidFill>
                <a:srgbClr val="C0000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400" b="1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Chart updates based on selected </a:t>
            </a: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country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and </a:t>
            </a: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year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Current view shows: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 b="1" dirty="0">
                <a:solidFill>
                  <a:srgbClr val="F75454"/>
                </a:solidFill>
                <a:ea typeface="+mn-lt"/>
                <a:cs typeface="+mn-lt"/>
              </a:rPr>
              <a:t>48%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rated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i="1" dirty="0">
                <a:solidFill>
                  <a:srgbClr val="F75454"/>
                </a:solidFill>
                <a:ea typeface="+mn-lt"/>
                <a:cs typeface="+mn-lt"/>
              </a:rPr>
              <a:t>Good</a:t>
            </a:r>
            <a:endParaRPr lang="en-US" b="1" i="1" dirty="0">
              <a:solidFill>
                <a:srgbClr val="F75454"/>
              </a:solidFill>
            </a:endParaRPr>
          </a:p>
          <a:p>
            <a:pPr>
              <a:buFont typeface="Arial"/>
              <a:buChar char="•"/>
            </a:pPr>
            <a:r>
              <a:rPr lang="en-US" sz="1400" dirty="0">
                <a:solidFill>
                  <a:srgbClr val="C00000"/>
                </a:solidFill>
                <a:ea typeface="+mn-lt"/>
                <a:cs typeface="+mn-lt"/>
              </a:rPr>
              <a:t>37%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rated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i="1" dirty="0">
                <a:solidFill>
                  <a:srgbClr val="C00000"/>
                </a:solidFill>
                <a:ea typeface="+mn-lt"/>
                <a:cs typeface="+mn-lt"/>
              </a:rPr>
              <a:t>Poor</a:t>
            </a:r>
            <a:endParaRPr lang="en-US" b="1" dirty="0">
              <a:solidFill>
                <a:srgbClr val="C00000"/>
              </a:solidFill>
            </a:endParaRPr>
          </a:p>
          <a:p>
            <a:pPr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Only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0306A1"/>
                </a:solidFill>
                <a:ea typeface="+mn-lt"/>
                <a:cs typeface="+mn-lt"/>
              </a:rPr>
              <a:t>14%</a:t>
            </a: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rated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i="1" dirty="0">
                <a:solidFill>
                  <a:srgbClr val="0306A1"/>
                </a:solidFill>
                <a:ea typeface="+mn-lt"/>
                <a:cs typeface="+mn-lt"/>
              </a:rPr>
              <a:t>Excellent</a:t>
            </a:r>
            <a:endParaRPr lang="en-US" b="1" i="1" dirty="0">
              <a:solidFill>
                <a:srgbClr val="0306A1"/>
              </a:solidFill>
              <a:ea typeface="+mn-lt"/>
              <a:cs typeface="+mn-lt"/>
            </a:endParaRPr>
          </a:p>
          <a:p>
            <a:pPr marL="285750" indent="-285750" algn="l">
              <a:buFont typeface="Arial"/>
              <a:buChar char="•"/>
            </a:pP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773FA-18D1-EDDD-5E21-0572D3A32700}"/>
              </a:ext>
            </a:extLst>
          </p:cNvPr>
          <p:cNvSpPr txBox="1"/>
          <p:nvPr/>
        </p:nvSpPr>
        <p:spPr>
          <a:xfrm>
            <a:off x="6740726" y="123476"/>
            <a:ext cx="4892812" cy="373161"/>
          </a:xfrm>
          <a:prstGeom prst="rect">
            <a:avLst/>
          </a:prstGeom>
          <a:noFill/>
          <a:ln w="28575">
            <a:solidFill>
              <a:srgbClr val="E8BC2E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Restaurant Distribution by Rating Category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691DC32-D709-9AF9-1460-502B9CAA4DF3}"/>
              </a:ext>
            </a:extLst>
          </p:cNvPr>
          <p:cNvSpPr/>
          <p:nvPr/>
        </p:nvSpPr>
        <p:spPr>
          <a:xfrm>
            <a:off x="6223866" y="-1836"/>
            <a:ext cx="81063" cy="6825574"/>
          </a:xfrm>
          <a:prstGeom prst="cube">
            <a:avLst/>
          </a:prstGeom>
          <a:solidFill>
            <a:srgbClr val="E8BC2E"/>
          </a:solidFill>
          <a:ln>
            <a:solidFill>
              <a:srgbClr val="DB2E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7765C-1588-20CC-29C7-FF01C1ABF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680" y="5420264"/>
            <a:ext cx="1768416" cy="17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0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61078-ABC0-97C7-A93B-9050763E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2" y="1106249"/>
            <a:ext cx="7730167" cy="4357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E516A-BA43-9B11-4BD8-E4CB8D9B00D5}"/>
              </a:ext>
            </a:extLst>
          </p:cNvPr>
          <p:cNvSpPr txBox="1"/>
          <p:nvPr/>
        </p:nvSpPr>
        <p:spPr>
          <a:xfrm>
            <a:off x="1455172" y="470476"/>
            <a:ext cx="5090808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Most Popular Cuisines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1AC10-159F-E756-0E70-A4126CE02747}"/>
              </a:ext>
            </a:extLst>
          </p:cNvPr>
          <p:cNvSpPr txBox="1"/>
          <p:nvPr/>
        </p:nvSpPr>
        <p:spPr>
          <a:xfrm>
            <a:off x="7854933" y="3750654"/>
            <a:ext cx="420369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ea typeface="+mn-lt"/>
                <a:cs typeface="+mn-lt"/>
              </a:rPr>
              <a:t>Insights:</a:t>
            </a:r>
          </a:p>
          <a:p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This chart shows cuisines organized by popularity, often grouped by category or type.</a:t>
            </a:r>
            <a:endParaRPr lang="en-US" sz="1400"/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The size of each box or level  reflects how often a cuisine appears in the dataset.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Indian, Chinese, and Fast Food cuisines are the most dominant overall. The chart shows that local tastes drive popularity, but international options like Italian and Continental are also widely available.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904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89532-FBE7-FF7A-25C0-8EB041702B4E}"/>
              </a:ext>
            </a:extLst>
          </p:cNvPr>
          <p:cNvSpPr txBox="1"/>
          <p:nvPr/>
        </p:nvSpPr>
        <p:spPr>
          <a:xfrm>
            <a:off x="2490647" y="389717"/>
            <a:ext cx="9538614" cy="5755422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Key Takeaways – Zomato Restaurant Insights.🧾</a:t>
            </a:r>
            <a:endParaRPr lang="en-US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India leads the pack with the highest number of restaurants—Zomato ka </a:t>
            </a:r>
            <a:r>
              <a:rPr lang="en-US" sz="1400" err="1">
                <a:solidFill>
                  <a:schemeClr val="bg1"/>
                </a:solidFill>
                <a:ea typeface="+mn-lt"/>
                <a:cs typeface="+mn-lt"/>
              </a:rPr>
              <a:t>asli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adda!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New Delhi steals the limelight, boasting the highest concentration of eateries.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Q3 is the hot </a:t>
            </a:r>
            <a:r>
              <a:rPr lang="en-US" sz="1400" err="1">
                <a:solidFill>
                  <a:schemeClr val="bg1"/>
                </a:solidFill>
                <a:ea typeface="+mn-lt"/>
                <a:cs typeface="+mn-lt"/>
              </a:rPr>
              <a:t>favourite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for restaurant openings for food business!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Majority of restaurants are budget-friendly (₹0–₹500)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Good ratings (3.0–3.9) dominate, but there’s 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room for improvement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—aim for more 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Excellent (4.0+)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scores.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City, rating, and pricing insights are dynamic—change with country/year filters. </a:t>
            </a:r>
          </a:p>
          <a:p>
            <a:pPr marL="285750" indent="-285750">
              <a:buFont typeface="Arial"/>
              <a:buChar char="•"/>
            </a:pPr>
            <a:endParaRPr lang="en-US" sz="1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T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able Booking is rare — only 12.12% of restaurants offer it. Most places serve walk-in customers.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Online Delivery is more common, with 25.66% of restaurants providing the service.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Top Cuisines include North Indian, Chinese, and Fast Food, showing a mix of local and global preferences.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The hierarchy chart gives a structured view of cuisine popularity, helping identify main and sub-categories.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So, it’s all about </a:t>
            </a:r>
            <a:r>
              <a:rPr lang="en-US" sz="1400" i="1" dirty="0">
                <a:solidFill>
                  <a:schemeClr val="bg1"/>
                </a:solidFill>
              </a:rPr>
              <a:t>data pe </a:t>
            </a:r>
            <a:r>
              <a:rPr lang="en-US" sz="1400" i="1" dirty="0" err="1">
                <a:solidFill>
                  <a:schemeClr val="bg1"/>
                </a:solidFill>
              </a:rPr>
              <a:t>nazar</a:t>
            </a:r>
            <a:r>
              <a:rPr lang="en-US" sz="1400" i="1" dirty="0">
                <a:solidFill>
                  <a:schemeClr val="bg1"/>
                </a:solidFill>
              </a:rPr>
              <a:t>, customer pe </a:t>
            </a:r>
            <a:r>
              <a:rPr lang="en-US" sz="1400" i="1" dirty="0" err="1">
                <a:solidFill>
                  <a:schemeClr val="bg1"/>
                </a:solidFill>
              </a:rPr>
              <a:t>asar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0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18F2E-98A3-EC54-A1C7-8CB18167D491}"/>
              </a:ext>
            </a:extLst>
          </p:cNvPr>
          <p:cNvSpPr txBox="1"/>
          <p:nvPr/>
        </p:nvSpPr>
        <p:spPr>
          <a:xfrm>
            <a:off x="2586127" y="903862"/>
            <a:ext cx="373839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Excel Dashboard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2E388C-8173-CAE2-2266-3D08258B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85" r="355" b="1492"/>
          <a:stretch/>
        </p:blipFill>
        <p:spPr>
          <a:xfrm>
            <a:off x="295529" y="1608503"/>
            <a:ext cx="9044720" cy="41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842</Words>
  <Application>Microsoft Office PowerPoint</Application>
  <PresentationFormat>Widescreen</PresentationFormat>
  <Paragraphs>137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yashvit jain</cp:lastModifiedBy>
  <cp:revision>880</cp:revision>
  <dcterms:created xsi:type="dcterms:W3CDTF">2025-05-01T10:09:19Z</dcterms:created>
  <dcterms:modified xsi:type="dcterms:W3CDTF">2025-05-02T18:09:50Z</dcterms:modified>
</cp:coreProperties>
</file>